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7" r:id="rId3"/>
    <p:sldId id="264" r:id="rId4"/>
    <p:sldId id="274" r:id="rId5"/>
    <p:sldId id="265" r:id="rId6"/>
    <p:sldId id="275" r:id="rId7"/>
    <p:sldId id="260" r:id="rId8"/>
    <p:sldId id="272" r:id="rId9"/>
    <p:sldId id="273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równoramienny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686E6CAF-A57C-45AF-8BCC-37A5F7ECFF95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6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AB7E33-2C7A-4877-A609-F4E5A10981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FD838-E3A3-47E3-99BE-D95A9F13857E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45D6-79ED-4D23-9A4D-B8AD46E4FC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DA7E1-2C40-495A-835A-119810A36DD1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6E8B-70D7-46F1-9F86-F322474154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34CD6-E8FD-4DE4-9218-58A51548BD2D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4479-CDDE-43C1-9B4C-FC4F5B244A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ójkąt równoramienny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Łącznik prosty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C617A-CC87-474C-B06D-C85021E5FDA2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581D-9920-4218-945C-D4AEBB8178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96C5-7BF1-44E8-B812-5983F5C28AD1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282E-3485-4AC5-A6FA-A735F9ECFC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C61D3-5123-4E50-94E4-D12B9F6FA7FA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94EC10C-78FA-45D9-A875-1990149F0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B73DB-6F31-4B65-8BC1-4ECDA2FC2EB0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C88F-7AC0-4D45-ACA2-5DD538BB0C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231A-D271-4171-9AE0-E9A1D9825369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6BE2-92B2-49CB-B367-212E3AA558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0770C54-4E84-4C74-B937-6D37EBE6F5A0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2D0285B-9409-4DF7-B0F9-5EDF09E918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EC4B5CF-C6D6-4577-A457-1C6EC36BCDE1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96B7362-4762-4F3C-9E88-BF68FE9780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0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E91129-2DCF-410D-8009-B8B18F6A99DD}" type="datetimeFigureOut">
              <a:rPr lang="pl-PL"/>
              <a:pPr>
                <a:defRPr/>
              </a:pPr>
              <a:t>2009-11-09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13BBC98-9771-4E0C-9910-07A9418F63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02" r:id="rId4"/>
    <p:sldLayoutId id="2147483810" r:id="rId5"/>
    <p:sldLayoutId id="2147483803" r:id="rId6"/>
    <p:sldLayoutId id="2147483804" r:id="rId7"/>
    <p:sldLayoutId id="2147483811" r:id="rId8"/>
    <p:sldLayoutId id="2147483812" r:id="rId9"/>
    <p:sldLayoutId id="2147483805" r:id="rId10"/>
    <p:sldLayoutId id="2147483806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714488"/>
            <a:ext cx="8229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Cykl Konferencji Tematycznych: „Pracodawcy a Polska 2030”</a:t>
            </a:r>
            <a:endParaRPr lang="pl-PL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195" name="Symbol zastępczy zawartości 4"/>
          <p:cNvSpPr>
            <a:spLocks noGrp="1"/>
          </p:cNvSpPr>
          <p:nvPr>
            <p:ph idx="1"/>
          </p:nvPr>
        </p:nvSpPr>
        <p:spPr>
          <a:xfrm>
            <a:off x="-32" y="2857496"/>
            <a:ext cx="9144000" cy="11858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pl-PL" b="1" i="1" dirty="0" smtClean="0"/>
              <a:t>„Bezpieczeństwo energetyczno – klimatyczne”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pl-PL" b="1" i="1" dirty="0" smtClean="0"/>
              <a:t>Andrzej Sikora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pl-PL" b="1" i="1" dirty="0" smtClean="0"/>
              <a:t>Instytut Studiów Energetycznych</a:t>
            </a:r>
          </a:p>
          <a:p>
            <a:pPr algn="ctr" eaLnBrk="1" hangingPunct="1">
              <a:buFont typeface="Wingdings 2" pitchFamily="18" charset="2"/>
              <a:buNone/>
            </a:pPr>
            <a:endParaRPr lang="pl-PL" i="1" dirty="0" smtClean="0"/>
          </a:p>
        </p:txBody>
      </p:sp>
      <p:sp>
        <p:nvSpPr>
          <p:cNvPr id="8196" name="pole tekstowe 3"/>
          <p:cNvSpPr txBox="1">
            <a:spLocks noChangeArrowheads="1"/>
          </p:cNvSpPr>
          <p:nvPr/>
        </p:nvSpPr>
        <p:spPr bwMode="auto">
          <a:xfrm>
            <a:off x="2928938" y="557212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i="1" dirty="0"/>
              <a:t>Kraków, 9 listopad 2009 r.</a:t>
            </a: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88913"/>
            <a:ext cx="3314700" cy="12303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</p:pic>
      <p:sp>
        <p:nvSpPr>
          <p:cNvPr id="8198" name="AutoShape 7"/>
          <p:cNvSpPr>
            <a:spLocks noChangeAspect="1" noChangeArrowheads="1" noTextEdit="1"/>
          </p:cNvSpPr>
          <p:nvPr/>
        </p:nvSpPr>
        <p:spPr bwMode="auto">
          <a:xfrm>
            <a:off x="642938" y="214313"/>
            <a:ext cx="3314700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8199" name="Picture 7" descr="logo_rgb_zcieni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3"/>
            <a:ext cx="33575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4643438"/>
            <a:ext cx="42449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b="1" dirty="0" smtClean="0"/>
              <a:t>	</a:t>
            </a:r>
            <a:r>
              <a:rPr lang="pl-PL" sz="2800" b="1" i="1" dirty="0" smtClean="0"/>
              <a:t>Bezpieczeństwo energetyczno - klimatyczne </a:t>
            </a:r>
            <a:endParaRPr lang="pl-PL" sz="2800" i="1" dirty="0" smtClean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643314"/>
            <a:ext cx="3984290" cy="276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357298"/>
            <a:ext cx="298418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571612"/>
            <a:ext cx="304165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857628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0" y="419894"/>
            <a:ext cx="9144000" cy="139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188" indent="-484188">
              <a:defRPr/>
            </a:pPr>
            <a:r>
              <a:rPr lang="pl-PL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pl-PL" sz="2800" b="1" i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Bezpieczeństwo energetyczno - klimatyczne </a:t>
            </a:r>
            <a:endParaRPr lang="pl-PL" sz="2800" i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00174"/>
            <a:ext cx="298418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31432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428868"/>
            <a:ext cx="41433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18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84639" y="1782764"/>
            <a:ext cx="8745079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2438" indent="-452438">
              <a:lnSpc>
                <a:spcPct val="90000"/>
              </a:lnSpc>
              <a:spcBef>
                <a:spcPct val="90000"/>
              </a:spcBef>
              <a:buClr>
                <a:srgbClr val="9F0105"/>
              </a:buClr>
              <a:buSzPct val="150000"/>
              <a:buFont typeface="Wingdings 2" pitchFamily="18" charset="2"/>
              <a:buChar char="A"/>
              <a:tabLst>
                <a:tab pos="450850" algn="l"/>
              </a:tabLst>
            </a:pP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Efektywność i bezpieczeństwo energetyczne oparte na własnych zasobach surowców, </a:t>
            </a:r>
            <a:br>
              <a:rPr lang="pl-PL" sz="1500" dirty="0">
                <a:solidFill>
                  <a:srgbClr val="000099"/>
                </a:solidFill>
                <a:latin typeface="Trebuchet MS" pitchFamily="34" charset="0"/>
              </a:rPr>
            </a:b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zwiększenie wykorzystania odnawialnych źródeł energii, rozwój konkurencyjnych rynków </a:t>
            </a:r>
            <a:br>
              <a:rPr lang="pl-PL" sz="1500" dirty="0">
                <a:solidFill>
                  <a:srgbClr val="000099"/>
                </a:solidFill>
                <a:latin typeface="Trebuchet MS" pitchFamily="34" charset="0"/>
              </a:rPr>
            </a:b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paliw i energii oraz ograniczenie oddziaływania energetyki na środowisko – to priorytety projektu. </a:t>
            </a:r>
          </a:p>
          <a:p>
            <a:pPr marL="452438" indent="-452438">
              <a:lnSpc>
                <a:spcPct val="90000"/>
              </a:lnSpc>
              <a:spcBef>
                <a:spcPct val="90000"/>
              </a:spcBef>
              <a:buClr>
                <a:srgbClr val="9F0105"/>
              </a:buClr>
              <a:buSzPct val="150000"/>
              <a:buFont typeface="Wingdings 2" pitchFamily="18" charset="2"/>
              <a:buChar char="A"/>
              <a:tabLst>
                <a:tab pos="450850" algn="l"/>
              </a:tabLst>
            </a:pP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Brak oparcia się o </a:t>
            </a:r>
            <a:r>
              <a:rPr lang="pl-PL" sz="1500" dirty="0" smtClean="0">
                <a:solidFill>
                  <a:srgbClr val="000099"/>
                </a:solidFill>
                <a:latin typeface="Trebuchet MS" pitchFamily="34" charset="0"/>
              </a:rPr>
              <a:t>wielowariantowy, </a:t>
            </a: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uzgodniony bilans energetyczny i surowcowy</a:t>
            </a:r>
            <a:r>
              <a:rPr lang="pl-PL" sz="1500" dirty="0" smtClean="0">
                <a:solidFill>
                  <a:srgbClr val="000099"/>
                </a:solidFill>
                <a:latin typeface="Trebuchet MS" pitchFamily="34" charset="0"/>
              </a:rPr>
              <a:t>.</a:t>
            </a:r>
          </a:p>
          <a:p>
            <a:pPr marL="452438" indent="-452438">
              <a:lnSpc>
                <a:spcPct val="90000"/>
              </a:lnSpc>
              <a:spcBef>
                <a:spcPct val="90000"/>
              </a:spcBef>
              <a:buClr>
                <a:srgbClr val="9F0105"/>
              </a:buClr>
              <a:buSzPct val="150000"/>
              <a:buFont typeface="Wingdings 2" pitchFamily="18" charset="2"/>
              <a:buChar char="A"/>
              <a:tabLst>
                <a:tab pos="450850" algn="l"/>
              </a:tabLst>
            </a:pPr>
            <a:r>
              <a:rPr lang="pl-PL" sz="1500" dirty="0" smtClean="0">
                <a:solidFill>
                  <a:srgbClr val="000099"/>
                </a:solidFill>
                <a:latin typeface="Trebuchet MS" pitchFamily="34" charset="0"/>
              </a:rPr>
              <a:t>Brak modelu planistycznego do 2030 r.</a:t>
            </a:r>
            <a:endParaRPr lang="pl-PL" sz="1500" dirty="0">
              <a:solidFill>
                <a:srgbClr val="000099"/>
              </a:solidFill>
              <a:latin typeface="Trebuchet MS" pitchFamily="34" charset="0"/>
            </a:endParaRPr>
          </a:p>
          <a:p>
            <a:pPr marL="452438" indent="-452438">
              <a:lnSpc>
                <a:spcPct val="90000"/>
              </a:lnSpc>
              <a:spcBef>
                <a:spcPct val="90000"/>
              </a:spcBef>
              <a:buClr>
                <a:srgbClr val="9F0105"/>
              </a:buClr>
              <a:buSzPct val="150000"/>
              <a:buFont typeface="Wingdings 2" pitchFamily="18" charset="2"/>
              <a:buChar char="A"/>
              <a:tabLst>
                <a:tab pos="450850" algn="l"/>
              </a:tabLst>
            </a:pP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Nie zostały zdefiniowane </a:t>
            </a:r>
            <a:r>
              <a:rPr lang="pl-PL" sz="1500" dirty="0" smtClean="0">
                <a:solidFill>
                  <a:srgbClr val="000099"/>
                </a:solidFill>
                <a:latin typeface="Trebuchet MS" pitchFamily="34" charset="0"/>
              </a:rPr>
              <a:t>jednoznacznie cele </a:t>
            </a: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Państwa - dokument precyzuje jednak, </a:t>
            </a:r>
            <a:br>
              <a:rPr lang="pl-PL" sz="1500" dirty="0">
                <a:solidFill>
                  <a:srgbClr val="000099"/>
                </a:solidFill>
                <a:latin typeface="Trebuchet MS" pitchFamily="34" charset="0"/>
              </a:rPr>
            </a:b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że to Skarb Państwa będzie znaczącym właścicielem firm energetycznych.</a:t>
            </a:r>
          </a:p>
          <a:p>
            <a:pPr marL="452438" indent="-452438">
              <a:lnSpc>
                <a:spcPct val="90000"/>
              </a:lnSpc>
              <a:spcBef>
                <a:spcPct val="90000"/>
              </a:spcBef>
              <a:buClr>
                <a:srgbClr val="9F0105"/>
              </a:buClr>
              <a:buSzPct val="150000"/>
              <a:buFont typeface="Wingdings 2" pitchFamily="18" charset="2"/>
              <a:buChar char="A"/>
              <a:tabLst>
                <a:tab pos="450850" algn="l"/>
              </a:tabLst>
            </a:pP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Brak jest odniesienia do zewnętrznej polityki  energetycznej.</a:t>
            </a:r>
          </a:p>
          <a:p>
            <a:pPr marL="452438" indent="-452438">
              <a:lnSpc>
                <a:spcPct val="90000"/>
              </a:lnSpc>
              <a:spcBef>
                <a:spcPct val="90000"/>
              </a:spcBef>
              <a:buClr>
                <a:srgbClr val="9F0105"/>
              </a:buClr>
              <a:buSzPct val="150000"/>
              <a:buFont typeface="Wingdings 2" pitchFamily="18" charset="2"/>
              <a:buChar char="A"/>
              <a:tabLst>
                <a:tab pos="450850" algn="l"/>
              </a:tabLst>
            </a:pP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Implementacja całego pakietu energetyczno-klimatycznego UE </a:t>
            </a:r>
            <a:r>
              <a:rPr lang="pl-PL" sz="1500" dirty="0" smtClean="0">
                <a:solidFill>
                  <a:srgbClr val="000099"/>
                </a:solidFill>
                <a:latin typeface="Trebuchet MS" pitchFamily="34" charset="0"/>
              </a:rPr>
              <a:t>będzie </a:t>
            </a: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mieć </a:t>
            </a:r>
            <a:br>
              <a:rPr lang="pl-PL" sz="1500" dirty="0">
                <a:solidFill>
                  <a:srgbClr val="000099"/>
                </a:solidFill>
                <a:latin typeface="Trebuchet MS" pitchFamily="34" charset="0"/>
              </a:rPr>
            </a:b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dla Polski poważne skutki ekonomiczne. Konieczna jest głębsza analiza tego zjawiska.</a:t>
            </a:r>
          </a:p>
          <a:p>
            <a:pPr marL="452438" indent="-452438">
              <a:lnSpc>
                <a:spcPct val="90000"/>
              </a:lnSpc>
              <a:spcBef>
                <a:spcPct val="90000"/>
              </a:spcBef>
              <a:buClr>
                <a:srgbClr val="9F0105"/>
              </a:buClr>
              <a:buSzPct val="150000"/>
              <a:buFont typeface="Wingdings 2" pitchFamily="18" charset="2"/>
              <a:buChar char="A"/>
              <a:tabLst>
                <a:tab pos="450850" algn="l"/>
              </a:tabLst>
            </a:pP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Niezbędne zdaje się wypracowanie polityki energetycznej Polski w podsektorze </a:t>
            </a:r>
            <a:r>
              <a:rPr lang="pl-PL" sz="1500" dirty="0" smtClean="0">
                <a:solidFill>
                  <a:srgbClr val="000099"/>
                </a:solidFill>
                <a:latin typeface="Trebuchet MS" pitchFamily="34" charset="0"/>
              </a:rPr>
              <a:t>węgla, ropy naftowej, energii jądrowej, gazu, OZE,  uwzględniającej </a:t>
            </a: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celowość realnej integracji w ramach </a:t>
            </a:r>
            <a:r>
              <a:rPr lang="pl-PL" sz="1500" dirty="0" smtClean="0">
                <a:solidFill>
                  <a:srgbClr val="000099"/>
                </a:solidFill>
                <a:latin typeface="Trebuchet MS" pitchFamily="34" charset="0"/>
              </a:rPr>
              <a:t>UE.</a:t>
            </a:r>
          </a:p>
          <a:p>
            <a:pPr marL="452438" indent="-452438">
              <a:lnSpc>
                <a:spcPct val="90000"/>
              </a:lnSpc>
              <a:spcBef>
                <a:spcPct val="90000"/>
              </a:spcBef>
              <a:buClr>
                <a:srgbClr val="9F0105"/>
              </a:buClr>
              <a:buSzPct val="150000"/>
              <a:buFont typeface="Wingdings 2" pitchFamily="18" charset="2"/>
              <a:buChar char="A"/>
              <a:tabLst>
                <a:tab pos="450850" algn="l"/>
              </a:tabLst>
            </a:pPr>
            <a:r>
              <a:rPr lang="pl-PL" sz="1500" dirty="0" smtClean="0">
                <a:solidFill>
                  <a:srgbClr val="000099"/>
                </a:solidFill>
                <a:latin typeface="Trebuchet MS" pitchFamily="34" charset="0"/>
              </a:rPr>
              <a:t>Konieczność rozważenia kwestii budowania </a:t>
            </a:r>
            <a:r>
              <a:rPr lang="pl-PL" sz="1500" dirty="0">
                <a:solidFill>
                  <a:srgbClr val="000099"/>
                </a:solidFill>
                <a:latin typeface="Trebuchet MS" pitchFamily="34" charset="0"/>
              </a:rPr>
              <a:t>aliansów z dużymi sąsiadami, członkami UE. </a:t>
            </a:r>
            <a:endParaRPr lang="en-US" sz="1500" dirty="0">
              <a:solidFill>
                <a:srgbClr val="000099"/>
              </a:solidFill>
              <a:latin typeface="Trebuchet MS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29154" y="737544"/>
            <a:ext cx="612379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l-PL" sz="2400" dirty="0" smtClean="0">
                <a:solidFill>
                  <a:srgbClr val="9F01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pl-PL" sz="2400" i="1" dirty="0" smtClean="0">
                <a:solidFill>
                  <a:srgbClr val="9F01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Polityka energetyczna </a:t>
            </a:r>
            <a:r>
              <a:rPr lang="pl-PL" sz="2400" i="1" dirty="0">
                <a:solidFill>
                  <a:srgbClr val="9F01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Polski do 2030 roku</a:t>
            </a:r>
            <a:endParaRPr lang="en-US" sz="2400" i="1" dirty="0">
              <a:solidFill>
                <a:srgbClr val="9F01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857224" y="1428736"/>
            <a:ext cx="5214974" cy="571493"/>
          </a:xfrm>
        </p:spPr>
        <p:txBody>
          <a:bodyPr/>
          <a:lstStyle/>
          <a:p>
            <a:pPr marL="522287" indent="-457200" algn="just" eaLnBrk="1" hangingPunct="1">
              <a:buNone/>
              <a:defRPr/>
            </a:pPr>
            <a:r>
              <a:rPr lang="pl-PL" sz="2000" dirty="0" smtClean="0"/>
              <a:t>	Wyzwania obszaru tematycznego: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419894"/>
            <a:ext cx="9144000" cy="139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188" indent="-484188">
              <a:defRPr/>
            </a:pPr>
            <a:r>
              <a:rPr lang="pl-PL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pl-PL" sz="2800" b="1" i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Bezpieczeństwo energetyczno - klimatyczne </a:t>
            </a:r>
            <a:endParaRPr lang="pl-PL" sz="2800" i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71678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385765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208943" y="1500188"/>
            <a:ext cx="1179634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pl-PL" sz="4400" dirty="0">
                <a:solidFill>
                  <a:srgbClr val="9F01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	 </a:t>
            </a:r>
            <a:endParaRPr lang="pl-PL" sz="6600" dirty="0">
              <a:solidFill>
                <a:srgbClr val="9F01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sym typeface="Wingdings" pitchFamily="2" charset="2"/>
            </a:endParaRPr>
          </a:p>
        </p:txBody>
      </p:sp>
      <p:pic>
        <p:nvPicPr>
          <p:cNvPr id="2970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4868863"/>
            <a:ext cx="20251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-106570" y="1628776"/>
            <a:ext cx="939231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9F0105"/>
                </a:solidFill>
                <a:latin typeface="Trebuchet MS" pitchFamily="34" charset="0"/>
              </a:rPr>
              <a:t>Kluczowym problemem dla całego polskiego sektora energetyki </a:t>
            </a:r>
            <a:br>
              <a:rPr lang="pl-PL" sz="2400" b="1" dirty="0">
                <a:solidFill>
                  <a:srgbClr val="9F0105"/>
                </a:solidFill>
                <a:latin typeface="Trebuchet MS" pitchFamily="34" charset="0"/>
              </a:rPr>
            </a:br>
            <a:r>
              <a:rPr lang="pl-PL" sz="2400" b="1" dirty="0">
                <a:solidFill>
                  <a:srgbClr val="9F0105"/>
                </a:solidFill>
                <a:latin typeface="Trebuchet MS" pitchFamily="34" charset="0"/>
              </a:rPr>
              <a:t>jest poznanie determinantów oraz ograniczeń </a:t>
            </a:r>
            <a:br>
              <a:rPr lang="pl-PL" sz="2400" b="1" dirty="0">
                <a:solidFill>
                  <a:srgbClr val="9F0105"/>
                </a:solidFill>
                <a:latin typeface="Trebuchet MS" pitchFamily="34" charset="0"/>
              </a:rPr>
            </a:br>
            <a:r>
              <a:rPr lang="pl-PL" sz="2400" b="1" dirty="0">
                <a:solidFill>
                  <a:srgbClr val="9F0105"/>
                </a:solidFill>
                <a:latin typeface="Trebuchet MS" pitchFamily="34" charset="0"/>
              </a:rPr>
              <a:t>dalszego rozwoju </a:t>
            </a:r>
            <a:r>
              <a:rPr lang="pl-PL" sz="2400" b="1" dirty="0" smtClean="0">
                <a:solidFill>
                  <a:srgbClr val="9F0105"/>
                </a:solidFill>
                <a:latin typeface="Trebuchet MS" pitchFamily="34" charset="0"/>
              </a:rPr>
              <a:t>szeroko pojętego rynku energetycznego.</a:t>
            </a:r>
            <a:endParaRPr lang="pl-PL" sz="2400" b="1" dirty="0">
              <a:solidFill>
                <a:srgbClr val="9F0105"/>
              </a:solidFill>
              <a:latin typeface="Trebuchet MS" pitchFamily="34" charset="0"/>
            </a:endParaRPr>
          </a:p>
          <a:p>
            <a:pPr algn="ctr">
              <a:spcBef>
                <a:spcPct val="50000"/>
              </a:spcBef>
            </a:pPr>
            <a:endParaRPr lang="pl-PL" sz="2400" b="1" dirty="0">
              <a:solidFill>
                <a:srgbClr val="9F0105"/>
              </a:solidFill>
              <a:latin typeface="Trebuchet MS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l-PL" sz="2400" b="1" dirty="0">
                <a:solidFill>
                  <a:srgbClr val="9F0105"/>
                </a:solidFill>
                <a:latin typeface="Trebuchet MS" pitchFamily="34" charset="0"/>
              </a:rPr>
              <a:t>Zmiany na rynku wewnętrznym mogą stać się </a:t>
            </a:r>
            <a:br>
              <a:rPr lang="pl-PL" sz="2400" b="1" dirty="0">
                <a:solidFill>
                  <a:srgbClr val="9F0105"/>
                </a:solidFill>
                <a:latin typeface="Trebuchet MS" pitchFamily="34" charset="0"/>
              </a:rPr>
            </a:br>
            <a:r>
              <a:rPr lang="pl-PL" sz="2400" b="1" dirty="0">
                <a:solidFill>
                  <a:srgbClr val="9F0105"/>
                </a:solidFill>
                <a:latin typeface="Trebuchet MS" pitchFamily="34" charset="0"/>
              </a:rPr>
              <a:t>pierwszą jaskółką drugiego etapu </a:t>
            </a:r>
            <a:r>
              <a:rPr lang="pl-PL" sz="2400" b="1" dirty="0" smtClean="0">
                <a:solidFill>
                  <a:srgbClr val="9F0105"/>
                </a:solidFill>
                <a:latin typeface="Trebuchet MS" pitchFamily="34" charset="0"/>
              </a:rPr>
              <a:t>liberalizacji </a:t>
            </a:r>
            <a:r>
              <a:rPr lang="pl-PL" sz="2400" b="1" dirty="0">
                <a:solidFill>
                  <a:srgbClr val="9F0105"/>
                </a:solidFill>
                <a:latin typeface="Trebuchet MS" pitchFamily="34" charset="0"/>
              </a:rPr>
              <a:t>rynku.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484188" indent="-484188">
              <a:defRPr/>
            </a:pPr>
            <a:r>
              <a:rPr lang="pl-PL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	KONFERENCJA PODSUMOWUJĄCA – </a:t>
            </a:r>
          </a:p>
          <a:p>
            <a:pPr marL="484188" indent="-484188" algn="ctr">
              <a:defRPr/>
            </a:pPr>
            <a:r>
              <a:rPr lang="pl-PL" sz="36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5C9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	20 LECIE KONFEDERACJI PRACODAWCÓW  POLSKICH</a:t>
            </a:r>
            <a:endParaRPr lang="pl-PL" sz="36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5C9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11" name="pole tekstowe 8"/>
          <p:cNvSpPr txBox="1">
            <a:spLocks noChangeArrowheads="1"/>
          </p:cNvSpPr>
          <p:nvPr/>
        </p:nvSpPr>
        <p:spPr bwMode="auto">
          <a:xfrm>
            <a:off x="214313" y="2143125"/>
            <a:ext cx="85725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/>
              <a:t>Konferencja podsumowująca – Warszawa, 25 listopada 2009, Hotel Marriott</a:t>
            </a:r>
            <a:endParaRPr lang="pl-PL" dirty="0"/>
          </a:p>
          <a:p>
            <a:pPr algn="ctr"/>
            <a:r>
              <a:rPr lang="pl-PL" sz="2400" b="1" u="sng" dirty="0" smtClean="0"/>
              <a:t>„Polska 2030 a Europa”</a:t>
            </a:r>
            <a:endParaRPr lang="pl-PL" sz="2400" dirty="0"/>
          </a:p>
          <a:p>
            <a:endParaRPr lang="pl-PL" dirty="0"/>
          </a:p>
          <a:p>
            <a:pPr algn="just">
              <a:buFont typeface="Arial" charset="0"/>
              <a:buChar char="•"/>
            </a:pPr>
            <a:r>
              <a:rPr lang="pl-PL" b="1" dirty="0"/>
              <a:t>  Panel dyskusyjny – Raport Polska 2030 – droga do nowoczesnej Polski w nowoczesnej Europie</a:t>
            </a:r>
          </a:p>
          <a:p>
            <a:pPr algn="just">
              <a:buFont typeface="Arial" charset="0"/>
              <a:buChar char="•"/>
            </a:pPr>
            <a:endParaRPr lang="pl-PL" b="1" dirty="0"/>
          </a:p>
          <a:p>
            <a:pPr algn="just">
              <a:buFont typeface="Arial" charset="0"/>
              <a:buChar char="•"/>
            </a:pPr>
            <a:r>
              <a:rPr lang="pl-PL" b="1" dirty="0"/>
              <a:t> Panel dyskusyjny – Podsumowanie cyklu konferencji regionalnych KPP, poświęconych Raportowi Polska 2030</a:t>
            </a:r>
          </a:p>
          <a:p>
            <a:pPr algn="just"/>
            <a:endParaRPr lang="pl-PL" b="1" dirty="0"/>
          </a:p>
          <a:p>
            <a:pPr algn="just">
              <a:buFont typeface="Arial" charset="0"/>
              <a:buChar char="•"/>
            </a:pPr>
            <a:r>
              <a:rPr lang="pl-PL" b="1" dirty="0"/>
              <a:t> Prezentacja dokumentu zawierającego rekomendowane przez KPP działania, niezbędne do podołania wyzwaniom opisanym w materiale „Polska 2030. Wyzwania Rozwojowe”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pa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492500" y="5084763"/>
            <a:ext cx="4895850" cy="84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49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Pytania</a:t>
            </a:r>
            <a:r>
              <a:rPr lang="en-US" sz="49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?</a:t>
            </a:r>
            <a:endParaRPr lang="en-US" sz="49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/>
          </a:p>
        </p:txBody>
      </p:sp>
      <p:pic>
        <p:nvPicPr>
          <p:cNvPr id="1536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860800"/>
            <a:ext cx="3032125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9715" y="970171"/>
            <a:ext cx="268054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l-PL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Dziękuję </a:t>
            </a:r>
          </a:p>
          <a:p>
            <a:pPr algn="ctr" eaLnBrk="0" hangingPunct="0">
              <a:defRPr/>
            </a:pPr>
            <a:r>
              <a:rPr lang="pl-PL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za </a:t>
            </a:r>
          </a:p>
          <a:p>
            <a:pPr algn="ctr" eaLnBrk="0" hangingPunct="0">
              <a:defRPr/>
            </a:pPr>
            <a:r>
              <a:rPr lang="pl-PL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uwagę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endParaRPr lang="pl-PL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852488" y="5408613"/>
            <a:ext cx="333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rgbClr val="3333FF"/>
                </a:solidFill>
                <a:latin typeface="Trebuchet MS" pitchFamily="34" charset="0"/>
              </a:rPr>
              <a:t>andrzej.sikora@ise.com.pl</a:t>
            </a:r>
          </a:p>
        </p:txBody>
      </p:sp>
      <p:pic>
        <p:nvPicPr>
          <p:cNvPr id="15366" name="Obraz 5" descr="9106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776663"/>
            <a:ext cx="2206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445928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3002</TotalTime>
  <Words>127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Energetyczny</vt:lpstr>
      <vt:lpstr>Cykl Konferencji Tematycznych: „Pracodawcy a Polska 2030”</vt:lpstr>
      <vt:lpstr> Bezpieczeństwo energetyczno - klimatyczne 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d.witkowski</dc:creator>
  <cp:lastModifiedBy>RAFAL</cp:lastModifiedBy>
  <cp:revision>46</cp:revision>
  <dcterms:created xsi:type="dcterms:W3CDTF">2009-07-17T11:26:09Z</dcterms:created>
  <dcterms:modified xsi:type="dcterms:W3CDTF">2009-11-09T09:53:55Z</dcterms:modified>
</cp:coreProperties>
</file>